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embeddedFontLs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004C4E-6EA1-4A8B-90E2-CEFE79A3B053}">
  <a:tblStyle styleId="{BA004C4E-6EA1-4A8B-90E2-CEFE79A3B0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font" Target="fonts/Roboto-bold.fntdata"/><Relationship Id="rId10" Type="http://schemas.openxmlformats.org/officeDocument/2006/relationships/slide" Target="slides/slide4.xml"/><Relationship Id="rId21" Type="http://schemas.openxmlformats.org/officeDocument/2006/relationships/font" Target="fonts/Roboto-regular.fntdata"/><Relationship Id="rId13" Type="http://schemas.openxmlformats.org/officeDocument/2006/relationships/slide" Target="slides/slide7.xml"/><Relationship Id="rId24" Type="http://schemas.openxmlformats.org/officeDocument/2006/relationships/font" Target="fonts/Roboto-boldItalic.fntdata"/><Relationship Id="rId12" Type="http://schemas.openxmlformats.org/officeDocument/2006/relationships/slide" Target="slides/slide6.xml"/><Relationship Id="rId23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7c6c5dbe01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7c6c5dbe0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7ae7cf136d_2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7ae7cf136d_2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7ae7cf136d_2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7ae7cf136d_2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pennies but they add up quickly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797cd20cef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797cd20cef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7ae7cf136d_2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7ae7cf136d_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854de1cc2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854de1cc2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542c53c1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8542c53c1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7ae7cf136d_2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7ae7cf136d_2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The dream: Individualized/Tailor-made/Bespoke Learning Pathway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○"/>
            </a:pPr>
            <a:r>
              <a:rPr lang="en" sz="14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But resource and time intensive </a:t>
            </a:r>
            <a:endParaRPr sz="14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Chatbots are taking over the world 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Unprecedented opportunity to realize this dream of individual attention.. 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&lt;Cite some survey that talks about its usage/popularity for learning&gt;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State of the art only scratches the surface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Mr. Cat GPTA is a continuation of the TA bot research done last year by Jack Patterson and Emirhan Gencer.  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7c2868cef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7c2868cef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797cd20cef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797cd20cef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7ae7cf136d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7ae7cf136d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7c2868cefb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7c2868cefb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7c2868cef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7c2868cef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are “open questions”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7ae7cf136d_2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7ae7cf136d_2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-Purple">
  <p:cSld name="Title Slide-Purp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ctrTitle"/>
          </p:nvPr>
        </p:nvSpPr>
        <p:spPr>
          <a:xfrm>
            <a:off x="1143000" y="52030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Libre Franklin Medium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subTitle"/>
          </p:nvPr>
        </p:nvSpPr>
        <p:spPr>
          <a:xfrm>
            <a:off x="1143000" y="2380060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doi.org/10.1186/s41239-023-00426-1" TargetMode="External"/><Relationship Id="rId4" Type="http://schemas.openxmlformats.org/officeDocument/2006/relationships/hyperlink" Target="https://doi.org/10.1007/11840817_66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ctrTitle"/>
          </p:nvPr>
        </p:nvSpPr>
        <p:spPr>
          <a:xfrm>
            <a:off x="1143000" y="512429"/>
            <a:ext cx="6858000" cy="17907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080"/>
              <a:t>Mr. Cat GPTA</a:t>
            </a:r>
            <a:endParaRPr b="1" sz="4080"/>
          </a:p>
        </p:txBody>
      </p:sp>
      <p:sp>
        <p:nvSpPr>
          <p:cNvPr id="89" name="Google Shape;89;p14"/>
          <p:cNvSpPr txBox="1"/>
          <p:nvPr>
            <p:ph idx="1" type="subTitle"/>
          </p:nvPr>
        </p:nvSpPr>
        <p:spPr>
          <a:xfrm>
            <a:off x="1143000" y="2380046"/>
            <a:ext cx="6858000" cy="1725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200"/>
              <a:t>Greyson Henry</a:t>
            </a:r>
            <a:endParaRPr sz="32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200"/>
              <a:t>Dr. Sultan</a:t>
            </a:r>
            <a:endParaRPr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Challenge 2: Relevance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3"/>
          <p:cNvSpPr txBox="1"/>
          <p:nvPr>
            <p:ph idx="1" type="body"/>
          </p:nvPr>
        </p:nvSpPr>
        <p:spPr>
          <a:xfrm>
            <a:off x="311700" y="902250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Why would anyone use this as opposed to (insert popular chatbot) ?</a:t>
            </a:r>
            <a:endParaRPr b="1" sz="30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120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Interface - </a:t>
            </a:r>
            <a:r>
              <a:rPr lang="en" sz="2400"/>
              <a:t>Familiar, interactive learning methods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Low-effort</a:t>
            </a:r>
            <a:r>
              <a:rPr b="1" lang="en" sz="2400"/>
              <a:t> setup </a:t>
            </a:r>
            <a:r>
              <a:rPr lang="en" sz="2400"/>
              <a:t>- Users don’t need to specifically tailor certain types of questions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en" sz="2400"/>
              <a:t>By Furman, for Furman - </a:t>
            </a:r>
            <a:r>
              <a:rPr lang="en" sz="2400"/>
              <a:t>Open-source for the Furman community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>
            <p:ph idx="1" type="body"/>
          </p:nvPr>
        </p:nvSpPr>
        <p:spPr>
          <a:xfrm>
            <a:off x="311700" y="1017800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</a:rPr>
              <a:t>LLM APIs are expensive - so why not use a local one?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Right now, Mr. Cat GPTA uses the OpenAI API to query the GPT-4.1 LLM. </a:t>
            </a:r>
            <a:r>
              <a:rPr lang="en"/>
              <a:t>Each query costs us money. Why haven’t we pivoted to a “free” alternative?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Locally deployed open-source LLM (Ollama 2)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Used LangChain as an intermediary framework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Unfortunately open-source models* are still: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Orders of magnitude slower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Sub-par quality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Requires beefy infrastructure (compute, storage)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General maintenance cost </a:t>
            </a:r>
            <a:endParaRPr/>
          </a:p>
        </p:txBody>
      </p:sp>
      <p:sp>
        <p:nvSpPr>
          <p:cNvPr id="179" name="Google Shape;179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Challenge 3: Cost  </a:t>
            </a:r>
            <a:endParaRPr b="1"/>
          </a:p>
        </p:txBody>
      </p:sp>
      <p:pic>
        <p:nvPicPr>
          <p:cNvPr id="180" name="Google Shape;180;p24" title="o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6150" y="2381025"/>
            <a:ext cx="2499951" cy="13124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/>
        </p:nvSpPr>
        <p:spPr>
          <a:xfrm>
            <a:off x="311700" y="4514850"/>
            <a:ext cx="23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*at least, as we implemented them</a:t>
            </a:r>
            <a:endParaRPr sz="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graphicFrame>
        <p:nvGraphicFramePr>
          <p:cNvPr id="187" name="Google Shape;187;p25"/>
          <p:cNvGraphicFramePr/>
          <p:nvPr/>
        </p:nvGraphicFramePr>
        <p:xfrm>
          <a:off x="952500" y="101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{BA004C4E-6EA1-4A8B-90E2-CEFE79A3B053}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Task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Priority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Graphical overhaul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Chat history security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Investigate </a:t>
                      </a:r>
                      <a:r>
                        <a:rPr lang="en"/>
                        <a:t>local LLMs on more powerful machinery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Reconsider token output limits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Improve difficulty slider (better defined difficulties, new question types for higher diffs)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88" name="Google Shape;188;p25"/>
          <p:cNvSpPr/>
          <p:nvPr/>
        </p:nvSpPr>
        <p:spPr>
          <a:xfrm>
            <a:off x="4488900" y="3874513"/>
            <a:ext cx="166200" cy="183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25"/>
          <p:cNvSpPr/>
          <p:nvPr/>
        </p:nvSpPr>
        <p:spPr>
          <a:xfrm>
            <a:off x="4488900" y="4171288"/>
            <a:ext cx="166200" cy="183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25"/>
          <p:cNvSpPr/>
          <p:nvPr/>
        </p:nvSpPr>
        <p:spPr>
          <a:xfrm>
            <a:off x="4488900" y="4468063"/>
            <a:ext cx="166200" cy="183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Last Word on “For Students, By Students”</a:t>
            </a:r>
            <a:endParaRPr/>
          </a:p>
        </p:txBody>
      </p:sp>
      <p:sp>
        <p:nvSpPr>
          <p:cNvPr id="196" name="Google Shape;196;p26"/>
          <p:cNvSpPr txBox="1"/>
          <p:nvPr>
            <p:ph idx="1" type="body"/>
          </p:nvPr>
        </p:nvSpPr>
        <p:spPr>
          <a:xfrm>
            <a:off x="311700" y="1229875"/>
            <a:ext cx="8520600" cy="327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>
                <a:solidFill>
                  <a:srgbClr val="191919"/>
                </a:solidFill>
              </a:rPr>
              <a:t>Code by Students, for Students</a:t>
            </a:r>
            <a:r>
              <a:rPr lang="en" sz="2400">
                <a:solidFill>
                  <a:srgbClr val="191919"/>
                </a:solidFill>
              </a:rPr>
              <a:t>: </a:t>
            </a:r>
            <a:r>
              <a:rPr lang="en" sz="2400">
                <a:solidFill>
                  <a:srgbClr val="000000"/>
                </a:solidFill>
              </a:rPr>
              <a:t>Collaborative Learning with Peer-Generated Resources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Other </a:t>
            </a:r>
            <a:r>
              <a:rPr i="1" lang="en" sz="2400">
                <a:solidFill>
                  <a:srgbClr val="000000"/>
                </a:solidFill>
              </a:rPr>
              <a:t>Code for Students, by Students </a:t>
            </a:r>
            <a:r>
              <a:rPr lang="en" sz="2400">
                <a:solidFill>
                  <a:srgbClr val="000000"/>
                </a:solidFill>
              </a:rPr>
              <a:t>projects: </a:t>
            </a:r>
            <a:endParaRPr sz="2400">
              <a:solidFill>
                <a:srgbClr val="000000"/>
              </a:solidFill>
            </a:endParaRPr>
          </a:p>
          <a:p>
            <a:pPr indent="-381000" lvl="1" marL="9144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</a:pPr>
            <a:r>
              <a:rPr b="1" lang="en" sz="2400">
                <a:solidFill>
                  <a:srgbClr val="000000"/>
                </a:solidFill>
              </a:rPr>
              <a:t>Furman Now!</a:t>
            </a:r>
            <a:r>
              <a:rPr lang="en" sz="2400">
                <a:solidFill>
                  <a:srgbClr val="000000"/>
                </a:solidFill>
              </a:rPr>
              <a:t>    --- Campus Community</a:t>
            </a:r>
            <a:endParaRPr sz="2400">
              <a:solidFill>
                <a:srgbClr val="000000"/>
              </a:solidFill>
            </a:endParaRPr>
          </a:p>
          <a:p>
            <a:pPr indent="-381000" lvl="1" marL="9144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</a:pPr>
            <a:r>
              <a:rPr b="1" lang="en" sz="2400">
                <a:solidFill>
                  <a:srgbClr val="000000"/>
                </a:solidFill>
              </a:rPr>
              <a:t>Planadin 	</a:t>
            </a:r>
            <a:r>
              <a:rPr lang="en" sz="2400">
                <a:solidFill>
                  <a:srgbClr val="000000"/>
                </a:solidFill>
              </a:rPr>
              <a:t>	    --- Advising and Course Planning </a:t>
            </a:r>
            <a:endParaRPr sz="2400">
              <a:solidFill>
                <a:srgbClr val="000000"/>
              </a:solidFill>
            </a:endParaRPr>
          </a:p>
          <a:p>
            <a:pPr indent="-381000" lvl="1" marL="9144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400"/>
              <a:buChar char="○"/>
            </a:pPr>
            <a:r>
              <a:rPr b="1" lang="en" sz="2400">
                <a:solidFill>
                  <a:srgbClr val="000000"/>
                </a:solidFill>
              </a:rPr>
              <a:t>Mr. Cat GPTA</a:t>
            </a:r>
            <a:r>
              <a:rPr lang="en" sz="2400">
                <a:solidFill>
                  <a:srgbClr val="000000"/>
                </a:solidFill>
              </a:rPr>
              <a:t>    --- Academic preparation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/>
          <p:nvPr>
            <p:ph type="title"/>
          </p:nvPr>
        </p:nvSpPr>
        <p:spPr>
          <a:xfrm>
            <a:off x="5446775" y="1613425"/>
            <a:ext cx="3275400" cy="228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Questions?</a:t>
            </a:r>
            <a:endParaRPr b="1"/>
          </a:p>
        </p:txBody>
      </p:sp>
      <p:cxnSp>
        <p:nvCxnSpPr>
          <p:cNvPr id="202" name="Google Shape;202;p27"/>
          <p:cNvCxnSpPr/>
          <p:nvPr/>
        </p:nvCxnSpPr>
        <p:spPr>
          <a:xfrm>
            <a:off x="4572000" y="-12125"/>
            <a:ext cx="0" cy="51918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" name="Google Shape;203;p27"/>
          <p:cNvSpPr txBox="1"/>
          <p:nvPr>
            <p:ph type="title"/>
          </p:nvPr>
        </p:nvSpPr>
        <p:spPr>
          <a:xfrm>
            <a:off x="0" y="-357100"/>
            <a:ext cx="3275400" cy="228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Works Cited</a:t>
            </a:r>
            <a:endParaRPr b="1" u="sng"/>
          </a:p>
        </p:txBody>
      </p:sp>
      <p:sp>
        <p:nvSpPr>
          <p:cNvPr id="204" name="Google Shape;204;p27"/>
          <p:cNvSpPr txBox="1"/>
          <p:nvPr/>
        </p:nvSpPr>
        <p:spPr>
          <a:xfrm>
            <a:off x="315400" y="1843900"/>
            <a:ext cx="3978900" cy="30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Labadze, L., Grigolia, M. &amp; Machaidze, L. Role of AI 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chatbots in education: systematic literature review. </a:t>
            </a:r>
            <a:r>
              <a:rPr i="1"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 J Educ Technol High Educ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20, 56 (2023). </a:t>
            </a:r>
            <a:r>
              <a:rPr lang="en" sz="12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https://doi.org/10.1186/s41239-023-00426-1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Schäfer, A.M., Zimmermann, H.G. (2006). Recurrent Neural Networks Are Universal Approximators. In: Kollias, S.D., Stafylopatis, A., Duch, W., Oja, E. (eds) Artificial Neural Networks – ICANN 2006. ICANN 2006. Lecture Notes in Computer Science, vol 4131. Springer, Berlin, Heidelberg. </a:t>
            </a:r>
            <a:r>
              <a:rPr lang="en" sz="1200" u="sng">
                <a:solidFill>
                  <a:schemeClr val="hlink"/>
                </a:solidFill>
                <a:hlinkClick r:id="rId4"/>
              </a:rPr>
              <a:t>https://doi.org/10.1007/11840817_66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Mr. Cat GPTA?</a:t>
            </a:r>
            <a:endParaRPr/>
          </a:p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311700" y="1229875"/>
            <a:ext cx="3708900" cy="34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Mr. Cat GPTA is a continuation of a research project from last summer.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Beta release as TA for CSC-272 last Fall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summer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Incorporating lessons learned and feedback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Expanded the scope to general-purpose learning software.  </a:t>
            </a:r>
            <a:endParaRPr/>
          </a:p>
        </p:txBody>
      </p:sp>
      <p:pic>
        <p:nvPicPr>
          <p:cNvPr id="96" name="Google Shape;96;p15" title="1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800" y="410000"/>
            <a:ext cx="3845309" cy="382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- why this, and why now?</a:t>
            </a:r>
            <a:endParaRPr/>
          </a:p>
        </p:txBody>
      </p:sp>
      <p:graphicFrame>
        <p:nvGraphicFramePr>
          <p:cNvPr id="102" name="Google Shape;102;p16"/>
          <p:cNvGraphicFramePr/>
          <p:nvPr/>
        </p:nvGraphicFramePr>
        <p:xfrm>
          <a:off x="952500" y="108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{BA004C4E-6EA1-4A8B-90E2-CEFE79A3B053}</a:tableStyleId>
              </a:tblPr>
              <a:tblGrid>
                <a:gridCol w="3516025"/>
                <a:gridCol w="3516025"/>
              </a:tblGrid>
              <a:tr h="507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</a:rPr>
                        <a:t>THEORETICAL</a:t>
                      </a:r>
                      <a:endParaRPr b="1" sz="16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/>
                        <a:t>PRACTICAL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</a:tr>
              <a:tr h="2969050">
                <a:tc>
                  <a:txBody>
                    <a:bodyPr/>
                    <a:lstStyle/>
                    <a:p>
                      <a:pPr indent="-3429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CFCFC"/>
                        </a:buClr>
                        <a:buSzPts val="1800"/>
                        <a:buChar char="●"/>
                      </a:pPr>
                      <a:r>
                        <a:rPr lang="en" sz="1800">
                          <a:solidFill>
                            <a:srgbClr val="FCFCFC"/>
                          </a:solidFill>
                        </a:rPr>
                        <a:t>Chatbots open up radical opportunities for personalized education (Labadze, et al.)</a:t>
                      </a:r>
                      <a:endParaRPr sz="1800">
                        <a:solidFill>
                          <a:srgbClr val="FCFCFC"/>
                        </a:solidFill>
                      </a:endParaRPr>
                    </a:p>
                    <a:p>
                      <a:pPr indent="-342900" lvl="0" marL="457200" rtl="0" algn="l"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rgbClr val="FCFCFC"/>
                        </a:buClr>
                        <a:buSzPts val="1800"/>
                        <a:buChar char="●"/>
                      </a:pPr>
                      <a:r>
                        <a:rPr lang="en" sz="1800">
                          <a:solidFill>
                            <a:srgbClr val="FCFCFC"/>
                          </a:solidFill>
                        </a:rPr>
                        <a:t>Extreme flexibility of chatbots and NNs at large (Schäfer, et al.) make them good at handling many learning styles</a:t>
                      </a:r>
                      <a:endParaRPr sz="1800">
                        <a:solidFill>
                          <a:srgbClr val="FCFCF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indent="-3302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en" sz="1600"/>
                        <a:t>Higher-performance, lower-cost LLMs available to the public</a:t>
                      </a:r>
                      <a:endParaRPr sz="1600"/>
                    </a:p>
                    <a:p>
                      <a:pPr indent="-330200" lvl="0" marL="457200" rtl="0" algn="l">
                        <a:spcBef>
                          <a:spcPts val="100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en" sz="1600"/>
                        <a:t>“Generative AI” is exploding in popularity, it’s good practice to interface with them as a user and a dev</a:t>
                      </a:r>
                      <a:endParaRPr sz="1600"/>
                    </a:p>
                    <a:p>
                      <a:pPr indent="-330200" lvl="0" marL="457200" rtl="0" algn="l">
                        <a:spcBef>
                          <a:spcPts val="100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en" sz="1600"/>
                        <a:t>Existing bot infrastructure from last year (Jack Patterson and Emirhan Gencer)</a:t>
                      </a:r>
                      <a:endParaRPr sz="1600"/>
                    </a:p>
                    <a:p>
                      <a:pPr indent="-330200" lvl="0" marL="457200" rtl="0" algn="l">
                        <a:spcBef>
                          <a:spcPts val="1000"/>
                        </a:spcBef>
                        <a:spcAft>
                          <a:spcPts val="1000"/>
                        </a:spcAft>
                        <a:buSzPts val="1600"/>
                        <a:buChar char="●"/>
                      </a:pPr>
                      <a:r>
                        <a:rPr lang="en" sz="1600"/>
                        <a:t>More Furman CS projects!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428275" y="265125"/>
            <a:ext cx="32958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“The Dream”</a:t>
            </a:r>
            <a:endParaRPr b="1"/>
          </a:p>
        </p:txBody>
      </p:sp>
      <p:sp>
        <p:nvSpPr>
          <p:cNvPr id="108" name="Google Shape;108;p17"/>
          <p:cNvSpPr txBox="1"/>
          <p:nvPr/>
        </p:nvSpPr>
        <p:spPr>
          <a:xfrm>
            <a:off x="234175" y="1103925"/>
            <a:ext cx="39390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end goal 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was/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is to have a tool to make a </a:t>
            </a:r>
            <a:r>
              <a:rPr i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bespoke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i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iterative, 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and </a:t>
            </a:r>
            <a:r>
              <a:rPr i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widely usable 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learning pathway for users.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17"/>
          <p:cNvSpPr txBox="1"/>
          <p:nvPr>
            <p:ph type="title"/>
          </p:nvPr>
        </p:nvSpPr>
        <p:spPr>
          <a:xfrm>
            <a:off x="555775" y="2249275"/>
            <a:ext cx="32958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“The Reality”</a:t>
            </a:r>
            <a:endParaRPr b="1"/>
          </a:p>
        </p:txBody>
      </p:sp>
      <p:sp>
        <p:nvSpPr>
          <p:cNvPr id="110" name="Google Shape;110;p17"/>
          <p:cNvSpPr txBox="1"/>
          <p:nvPr/>
        </p:nvSpPr>
        <p:spPr>
          <a:xfrm>
            <a:off x="234175" y="3153725"/>
            <a:ext cx="3939000" cy="15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This isn’t a one-summer project. “Comprehensive” learning needs a lot of lower-level tools, so I worked on getting those set up.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" name="Google Shape;111;p17" title="Blog-34-Forgetting-Curve-Infographic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1925"/>
            <a:ext cx="3686175" cy="245865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2" name="Google Shape;112;p17"/>
          <p:cNvSpPr txBox="1"/>
          <p:nvPr/>
        </p:nvSpPr>
        <p:spPr>
          <a:xfrm>
            <a:off x="4572000" y="2620575"/>
            <a:ext cx="33528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Image: https://methodsof.com/blog/the-ebbinghaus-forgetting-curve/</a:t>
            </a:r>
            <a:endParaRPr sz="70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p17" title="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3675" y="2922150"/>
            <a:ext cx="1982833" cy="1979928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1549350" y="-7500"/>
            <a:ext cx="1477500" cy="80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2024</a:t>
            </a:r>
            <a:endParaRPr b="1"/>
          </a:p>
        </p:txBody>
      </p:sp>
      <p:sp>
        <p:nvSpPr>
          <p:cNvPr id="119" name="Google Shape;119;p18"/>
          <p:cNvSpPr txBox="1"/>
          <p:nvPr>
            <p:ph idx="1" type="subTitle"/>
          </p:nvPr>
        </p:nvSpPr>
        <p:spPr>
          <a:xfrm>
            <a:off x="265500" y="3333150"/>
            <a:ext cx="4045200" cy="18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b="1" lang="en" sz="1600"/>
              <a:t>Specialized for CSC-272</a:t>
            </a:r>
            <a:endParaRPr b="1"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-"/>
            </a:pPr>
            <a:r>
              <a:rPr b="1" lang="en" sz="1600"/>
              <a:t>Preset “knowledge”</a:t>
            </a:r>
            <a:endParaRPr b="1"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-"/>
            </a:pPr>
            <a:r>
              <a:rPr b="1" lang="en" sz="1600"/>
              <a:t>Chat functionality only</a:t>
            </a:r>
            <a:endParaRPr b="1" sz="1600"/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Char char="-"/>
            </a:pPr>
            <a:r>
              <a:rPr b="1" lang="en" sz="1600"/>
              <a:t>Meant to supplement a TA</a:t>
            </a:r>
            <a:endParaRPr b="1" sz="1600"/>
          </a:p>
        </p:txBody>
      </p:sp>
      <p:sp>
        <p:nvSpPr>
          <p:cNvPr id="120" name="Google Shape;120;p18"/>
          <p:cNvSpPr txBox="1"/>
          <p:nvPr>
            <p:ph type="title"/>
          </p:nvPr>
        </p:nvSpPr>
        <p:spPr>
          <a:xfrm>
            <a:off x="6119250" y="0"/>
            <a:ext cx="1477500" cy="80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2025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1" name="Google Shape;121;p18"/>
          <p:cNvSpPr txBox="1"/>
          <p:nvPr>
            <p:ph idx="1" type="subTitle"/>
          </p:nvPr>
        </p:nvSpPr>
        <p:spPr>
          <a:xfrm>
            <a:off x="4835400" y="3251100"/>
            <a:ext cx="4045200" cy="1810500"/>
          </a:xfrm>
          <a:prstGeom prst="rect">
            <a:avLst/>
          </a:prstGeom>
          <a:solidFill>
            <a:srgbClr val="2A3990"/>
          </a:solidFill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-331946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-"/>
            </a:pPr>
            <a:r>
              <a:rPr b="1" lang="en">
                <a:solidFill>
                  <a:schemeClr val="lt1"/>
                </a:solidFill>
              </a:rPr>
              <a:t>General purpose learning website</a:t>
            </a:r>
            <a:endParaRPr b="1">
              <a:solidFill>
                <a:schemeClr val="lt1"/>
              </a:solidFill>
            </a:endParaRPr>
          </a:p>
          <a:p>
            <a:pPr indent="-331946" lvl="0" marL="45720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-"/>
            </a:pPr>
            <a:r>
              <a:rPr b="1" lang="en">
                <a:solidFill>
                  <a:schemeClr val="lt1"/>
                </a:solidFill>
              </a:rPr>
              <a:t>Chat, flashcards, test generation</a:t>
            </a:r>
            <a:endParaRPr b="1">
              <a:solidFill>
                <a:schemeClr val="lt1"/>
              </a:solidFill>
            </a:endParaRPr>
          </a:p>
          <a:p>
            <a:pPr indent="-331946" lvl="0" marL="45720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-"/>
            </a:pPr>
            <a:r>
              <a:rPr b="1" lang="en">
                <a:solidFill>
                  <a:schemeClr val="lt1"/>
                </a:solidFill>
              </a:rPr>
              <a:t>Dynamic “knowledge”</a:t>
            </a:r>
            <a:endParaRPr b="1">
              <a:solidFill>
                <a:schemeClr val="lt1"/>
              </a:solidFill>
            </a:endParaRPr>
          </a:p>
          <a:p>
            <a:pPr indent="-331946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ct val="100000"/>
              <a:buChar char="-"/>
            </a:pPr>
            <a:r>
              <a:rPr b="1" lang="en">
                <a:solidFill>
                  <a:schemeClr val="lt1"/>
                </a:solidFill>
              </a:rPr>
              <a:t>Meant to create seamless study regimens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22" name="Google Shape;122;p18" title="Screenshot 2025-08-30 at 3.02.58 PM.png"/>
          <p:cNvPicPr preferRelativeResize="0"/>
          <p:nvPr/>
        </p:nvPicPr>
        <p:blipFill rotWithShape="1">
          <a:blip r:embed="rId3">
            <a:alphaModFix/>
          </a:blip>
          <a:srcRect b="0" l="0" r="2733" t="2382"/>
          <a:stretch/>
        </p:blipFill>
        <p:spPr>
          <a:xfrm>
            <a:off x="4572000" y="740025"/>
            <a:ext cx="4551475" cy="24802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3" name="Google Shape;123;p18" title="Screenshot 2025-08-30 at 3.09.3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740025"/>
            <a:ext cx="4572001" cy="248023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9" title="Screenshot 2025-08-30 at 3.02.58 PM.png"/>
          <p:cNvPicPr preferRelativeResize="0"/>
          <p:nvPr/>
        </p:nvPicPr>
        <p:blipFill rotWithShape="1">
          <a:blip r:embed="rId3">
            <a:alphaModFix/>
          </a:blip>
          <a:srcRect b="0" l="0" r="2733" t="2382"/>
          <a:stretch/>
        </p:blipFill>
        <p:spPr>
          <a:xfrm>
            <a:off x="3840225" y="0"/>
            <a:ext cx="4845824" cy="26406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9" name="Google Shape;129;p19"/>
          <p:cNvSpPr/>
          <p:nvPr/>
        </p:nvSpPr>
        <p:spPr>
          <a:xfrm>
            <a:off x="384500" y="1934725"/>
            <a:ext cx="2461800" cy="2076300"/>
          </a:xfrm>
          <a:prstGeom prst="rect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9"/>
          <p:cNvSpPr/>
          <p:nvPr/>
        </p:nvSpPr>
        <p:spPr>
          <a:xfrm>
            <a:off x="3341100" y="1934725"/>
            <a:ext cx="2461800" cy="20763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6297700" y="1934725"/>
            <a:ext cx="2461800" cy="20763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384500" y="1934725"/>
            <a:ext cx="2461800" cy="20763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Chat Mode</a:t>
            </a:r>
            <a:endParaRPr b="1" sz="1800" u="sng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Purpose: Open-ended, exploratory learning</a:t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Ask questions to a chatbot. You can flavor the chatbot’s knowledge pool with specific documents if you want.</a:t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3341100" y="1934725"/>
            <a:ext cx="2461800" cy="20763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Learn Mode</a:t>
            </a:r>
            <a:endParaRPr b="1" sz="1800" u="sng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Purpose: Memorization, focus on particular points and concepts</a:t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Create flashcards based on the content of a document</a:t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6297700" y="1934725"/>
            <a:ext cx="2461800" cy="20763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Practice Mode</a:t>
            </a:r>
            <a:endParaRPr b="1" sz="1800" u="sng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Purpose: Apply knowledge</a:t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Take a multimodal quiz based on document content. Difficulty settings determine breadth of questions*.</a:t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5" name="Google Shape;13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499" y="268978"/>
            <a:ext cx="1088314" cy="100668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/>
          <p:nvPr/>
        </p:nvSpPr>
        <p:spPr>
          <a:xfrm>
            <a:off x="667513" y="1275675"/>
            <a:ext cx="5223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User</a:t>
            </a:r>
            <a:endParaRPr b="1"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7" name="Google Shape;137;p19"/>
          <p:cNvCxnSpPr/>
          <p:nvPr/>
        </p:nvCxnSpPr>
        <p:spPr>
          <a:xfrm flipH="1" rot="10800000">
            <a:off x="1472813" y="781146"/>
            <a:ext cx="2365800" cy="69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" name="Google Shape;138;p19"/>
          <p:cNvCxnSpPr>
            <a:endCxn id="132" idx="0"/>
          </p:cNvCxnSpPr>
          <p:nvPr/>
        </p:nvCxnSpPr>
        <p:spPr>
          <a:xfrm flipH="1">
            <a:off x="1615400" y="1266325"/>
            <a:ext cx="20400" cy="6684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" name="Google Shape;139;p19"/>
          <p:cNvCxnSpPr/>
          <p:nvPr/>
        </p:nvCxnSpPr>
        <p:spPr>
          <a:xfrm flipH="1">
            <a:off x="4473275" y="1297675"/>
            <a:ext cx="9600" cy="637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0" name="Google Shape;140;p19"/>
          <p:cNvCxnSpPr/>
          <p:nvPr/>
        </p:nvCxnSpPr>
        <p:spPr>
          <a:xfrm flipH="1">
            <a:off x="7535625" y="1274075"/>
            <a:ext cx="6600" cy="652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" name="Google Shape;141;p19"/>
          <p:cNvCxnSpPr/>
          <p:nvPr/>
        </p:nvCxnSpPr>
        <p:spPr>
          <a:xfrm>
            <a:off x="1628000" y="1289800"/>
            <a:ext cx="5930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19"/>
          <p:cNvCxnSpPr/>
          <p:nvPr/>
        </p:nvCxnSpPr>
        <p:spPr>
          <a:xfrm rot="10800000">
            <a:off x="4467200" y="880850"/>
            <a:ext cx="7800" cy="4011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3" name="Google Shape;143;p19" title="Screenshot 2025-09-07 at 7.15.2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9550" y="3509500"/>
            <a:ext cx="1893652" cy="120142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4" name="Google Shape;144;p19" title="Screenshot 2025-09-07 at 7.17.55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43600" y="3393175"/>
            <a:ext cx="1952213" cy="131773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5" name="Google Shape;145;p19" title="Screenshot 2025-09-07 at 7.19.36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6449" y="3590003"/>
            <a:ext cx="2127601" cy="1120922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6" name="Google Shape;146;p19"/>
          <p:cNvSpPr txBox="1"/>
          <p:nvPr/>
        </p:nvSpPr>
        <p:spPr>
          <a:xfrm>
            <a:off x="2191814" y="334300"/>
            <a:ext cx="10884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Upload Document</a:t>
            </a:r>
            <a:endParaRPr b="1" sz="1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3742225" y="1080250"/>
            <a:ext cx="1524000" cy="419100"/>
          </a:xfrm>
          <a:prstGeom prst="flowChartDecision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LLM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p19"/>
          <p:cNvSpPr/>
          <p:nvPr/>
        </p:nvSpPr>
        <p:spPr>
          <a:xfrm>
            <a:off x="3840225" y="-10775"/>
            <a:ext cx="1000800" cy="891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9" name="Google Shape;149;p19" title="Screenshot 2025-09-08 at 2.19.06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40225" y="0"/>
            <a:ext cx="1023869" cy="1006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5394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title"/>
          </p:nvPr>
        </p:nvSpPr>
        <p:spPr>
          <a:xfrm>
            <a:off x="311700" y="155640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Demo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490250" y="526350"/>
            <a:ext cx="7601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Challenges &amp; Next Steps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(Open Questions)</a:t>
            </a:r>
            <a:endParaRPr b="1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type="title"/>
          </p:nvPr>
        </p:nvSpPr>
        <p:spPr>
          <a:xfrm>
            <a:off x="311700" y="126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Challenge 1: Design</a:t>
            </a:r>
            <a:endParaRPr b="1"/>
          </a:p>
        </p:txBody>
      </p:sp>
      <p:sp>
        <p:nvSpPr>
          <p:cNvPr id="165" name="Google Shape;165;p22"/>
          <p:cNvSpPr txBox="1"/>
          <p:nvPr/>
        </p:nvSpPr>
        <p:spPr>
          <a:xfrm>
            <a:off x="311700" y="638175"/>
            <a:ext cx="70704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How can we ensure that users a) can quickly understand how it works, and b) know how to use it effectively?</a:t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66" name="Google Shape;166;p22"/>
          <p:cNvGraphicFramePr/>
          <p:nvPr/>
        </p:nvGraphicFramePr>
        <p:xfrm>
          <a:off x="113350" y="1334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{BA004C4E-6EA1-4A8B-90E2-CEFE79A3B053}</a:tableStyleId>
              </a:tblPr>
              <a:tblGrid>
                <a:gridCol w="1162200"/>
                <a:gridCol w="2537125"/>
                <a:gridCol w="2443000"/>
                <a:gridCol w="2681800"/>
              </a:tblGrid>
              <a:tr h="31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UI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Focus Guardrails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Info Safety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  <a:tr h="727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Goal</a:t>
                      </a:r>
                      <a:endParaRPr b="1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Naturally</a:t>
                      </a:r>
                      <a:r>
                        <a:rPr lang="en" sz="1300"/>
                        <a:t> point users towards </a:t>
                      </a:r>
                      <a:r>
                        <a:rPr lang="en" sz="1300"/>
                        <a:t>useful</a:t>
                      </a:r>
                      <a:r>
                        <a:rPr lang="en" sz="1300"/>
                        <a:t> features in the right order (also make it look decent)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Avoid mindless copy-pasting for answers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Ensure session data is, and stays, private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  <a:tr h="2013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Solution</a:t>
                      </a:r>
                      <a:endParaRPr b="1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-3111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Char char="-"/>
                      </a:pPr>
                      <a:r>
                        <a:rPr lang="en" sz="1300"/>
                        <a:t>Instructions to avoid direct answers</a:t>
                      </a:r>
                      <a:endParaRPr sz="13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/>
                    </a:p>
                    <a:p>
                      <a:pPr indent="-3111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Char char="-"/>
                      </a:pPr>
                      <a:r>
                        <a:rPr lang="en" sz="1300"/>
                        <a:t>“Learn” and “Practice” modes demand engagement with material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-3111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Char char="-"/>
                      </a:pPr>
                      <a:r>
                        <a:rPr lang="en" sz="1300"/>
                        <a:t>Username-based authentication (WIP)</a:t>
                      </a:r>
                      <a:endParaRPr sz="1300"/>
                    </a:p>
                    <a:p>
                      <a:pPr indent="-311150" lvl="0" marL="457200" rtl="0" algn="l">
                        <a:spcBef>
                          <a:spcPts val="1000"/>
                        </a:spcBef>
                        <a:spcAft>
                          <a:spcPts val="0"/>
                        </a:spcAft>
                        <a:buSzPts val="1300"/>
                        <a:buChar char="-"/>
                      </a:pPr>
                      <a:r>
                        <a:rPr lang="en" sz="1300"/>
                        <a:t>2FA?</a:t>
                      </a:r>
                      <a:endParaRPr sz="1300"/>
                    </a:p>
                    <a:p>
                      <a:pPr indent="-311150" lvl="0" marL="457200" rtl="0" algn="l">
                        <a:spcBef>
                          <a:spcPts val="1000"/>
                        </a:spcBef>
                        <a:spcAft>
                          <a:spcPts val="1000"/>
                        </a:spcAft>
                        <a:buSzPts val="1300"/>
                        <a:buChar char="-"/>
                      </a:pPr>
                      <a:r>
                        <a:rPr lang="en" sz="1300"/>
                        <a:t>Consistency between different sessions from same user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</a:tbl>
          </a:graphicData>
        </a:graphic>
      </p:graphicFrame>
      <p:pic>
        <p:nvPicPr>
          <p:cNvPr id="167" name="Google Shape;167;p22" title="angry-emoji-clipart-x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1025" y="2845933"/>
            <a:ext cx="1998773" cy="1332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